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MATLAB\FormativeAssessme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>
                <a:solidFill>
                  <a:schemeClr val="bg1"/>
                </a:solidFill>
              </a:rPr>
              <a:t>Percent</a:t>
            </a:r>
            <a:r>
              <a:rPr lang="en-US" sz="2000" baseline="0" dirty="0">
                <a:solidFill>
                  <a:schemeClr val="bg1"/>
                </a:solidFill>
              </a:rPr>
              <a:t> Increase in Correct Answers Across Classes</a:t>
            </a:r>
            <a:endParaRPr lang="en-US" sz="200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  <a:sp3d>
              <a:contourClr>
                <a:schemeClr val="tx1">
                  <a:lumMod val="95000"/>
                  <a:lumOff val="5000"/>
                </a:schemeClr>
              </a:contourClr>
            </a:sp3d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val>
            <c:numRef>
              <c:f>(Sheet1!$H$31,Sheet1!$H$57,Sheet1!$H$86)</c:f>
              <c:numCache>
                <c:formatCode>0.00</c:formatCode>
                <c:ptCount val="3"/>
                <c:pt idx="0">
                  <c:v>3.2967032967033072</c:v>
                </c:pt>
                <c:pt idx="1">
                  <c:v>9.3167701863353987</c:v>
                </c:pt>
                <c:pt idx="2">
                  <c:v>6.8783068783068835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D63-4C0D-A17D-6653FCA66F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611648"/>
        <c:axId val="21613568"/>
        <c:axId val="0"/>
      </c:bar3DChart>
      <c:catAx>
        <c:axId val="216116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dirty="0">
                    <a:solidFill>
                      <a:schemeClr val="bg1"/>
                    </a:solidFill>
                  </a:rPr>
                  <a:t>Class Number</a:t>
                </a:r>
              </a:p>
            </c:rich>
          </c:tx>
          <c:layout>
            <c:manualLayout>
              <c:xMode val="edge"/>
              <c:yMode val="edge"/>
              <c:x val="0.39796326478348226"/>
              <c:y val="0.86438570974806506"/>
            </c:manualLayout>
          </c:layout>
          <c:overlay val="0"/>
          <c:spPr>
            <a:noFill/>
            <a:ln>
              <a:noFill/>
            </a:ln>
            <a:effectLst/>
          </c:sp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613568"/>
        <c:crosses val="autoZero"/>
        <c:auto val="1"/>
        <c:lblAlgn val="ctr"/>
        <c:lblOffset val="100"/>
        <c:noMultiLvlLbl val="0"/>
      </c:catAx>
      <c:valAx>
        <c:axId val="21613568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dirty="0">
                    <a:solidFill>
                      <a:schemeClr val="bg1"/>
                    </a:solidFill>
                  </a:rPr>
                  <a:t>Percent increase (0-10%)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611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8D2B-0A10-476B-9138-BBBAA9FACDD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E933-A78F-46E2-8F81-A71DEAE21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27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8D2B-0A10-476B-9138-BBBAA9FACDD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E933-A78F-46E2-8F81-A71DEAE21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13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8D2B-0A10-476B-9138-BBBAA9FACDD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E933-A78F-46E2-8F81-A71DEAE21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23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8D2B-0A10-476B-9138-BBBAA9FACDD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E933-A78F-46E2-8F81-A71DEAE21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393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8D2B-0A10-476B-9138-BBBAA9FACDD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E933-A78F-46E2-8F81-A71DEAE21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50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8D2B-0A10-476B-9138-BBBAA9FACDD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E933-A78F-46E2-8F81-A71DEAE21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94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8D2B-0A10-476B-9138-BBBAA9FACDD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E933-A78F-46E2-8F81-A71DEAE21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8D2B-0A10-476B-9138-BBBAA9FACDD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E933-A78F-46E2-8F81-A71DEAE21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2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8D2B-0A10-476B-9138-BBBAA9FACDD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E933-A78F-46E2-8F81-A71DEAE21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61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8D2B-0A10-476B-9138-BBBAA9FACDD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E933-A78F-46E2-8F81-A71DEAE21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68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8D2B-0A10-476B-9138-BBBAA9FACDD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E933-A78F-46E2-8F81-A71DEAE21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00000"/>
            </a:gs>
            <a:gs pos="49000">
              <a:srgbClr val="500000"/>
            </a:gs>
            <a:gs pos="100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48D2B-0A10-476B-9138-BBBAA9FACDDE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2E933-A78F-46E2-8F81-A71DEAE21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60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00000"/>
            </a:gs>
            <a:gs pos="49000">
              <a:srgbClr val="500000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2" name="Rectangle 7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3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0" y="1691641"/>
            <a:ext cx="7571262" cy="5166360"/>
          </a:xfrm>
          <a:custGeom>
            <a:avLst/>
            <a:gdLst>
              <a:gd name="connsiteX0" fmla="*/ 0 w 7571262"/>
              <a:gd name="connsiteY0" fmla="*/ 5166360 h 5166360"/>
              <a:gd name="connsiteX1" fmla="*/ 7571262 w 7571262"/>
              <a:gd name="connsiteY1" fmla="*/ 5166360 h 5166360"/>
              <a:gd name="connsiteX2" fmla="*/ 5177382 w 7571262"/>
              <a:gd name="connsiteY2" fmla="*/ 0 h 5166360"/>
              <a:gd name="connsiteX3" fmla="*/ 5171159 w 7571262"/>
              <a:gd name="connsiteY3" fmla="*/ 0 h 5166360"/>
              <a:gd name="connsiteX4" fmla="*/ 3981368 w 7571262"/>
              <a:gd name="connsiteY4" fmla="*/ 0 h 5166360"/>
              <a:gd name="connsiteX5" fmla="*/ 2331323 w 7571262"/>
              <a:gd name="connsiteY5" fmla="*/ 0 h 5166360"/>
              <a:gd name="connsiteX6" fmla="*/ 0 w 7571262"/>
              <a:gd name="connsiteY6" fmla="*/ 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71262" h="5166360">
                <a:moveTo>
                  <a:pt x="0" y="5166360"/>
                </a:moveTo>
                <a:lnTo>
                  <a:pt x="7571262" y="5166360"/>
                </a:lnTo>
                <a:lnTo>
                  <a:pt x="5177382" y="0"/>
                </a:lnTo>
                <a:lnTo>
                  <a:pt x="5171159" y="0"/>
                </a:lnTo>
                <a:lnTo>
                  <a:pt x="3981368" y="0"/>
                </a:lnTo>
                <a:lnTo>
                  <a:pt x="2331323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" name="Picture 4" descr="http://www.stxavier.org/uploaded/photos/Logos_and_Images/Main_Logo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2" r="2" b="32921"/>
          <a:stretch/>
        </p:blipFill>
        <p:spPr bwMode="auto">
          <a:xfrm>
            <a:off x="6587330" y="1690689"/>
            <a:ext cx="5604670" cy="2501837"/>
          </a:xfrm>
          <a:custGeom>
            <a:avLst/>
            <a:gdLst>
              <a:gd name="connsiteX0" fmla="*/ 1159248 w 5604670"/>
              <a:gd name="connsiteY0" fmla="*/ 0 h 2501837"/>
              <a:gd name="connsiteX1" fmla="*/ 5604670 w 5604670"/>
              <a:gd name="connsiteY1" fmla="*/ 0 h 2501837"/>
              <a:gd name="connsiteX2" fmla="*/ 5604670 w 5604670"/>
              <a:gd name="connsiteY2" fmla="*/ 2501837 h 2501837"/>
              <a:gd name="connsiteX3" fmla="*/ 0 w 5604670"/>
              <a:gd name="connsiteY3" fmla="*/ 2501837 h 2501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04670" h="2501837">
                <a:moveTo>
                  <a:pt x="1159248" y="0"/>
                </a:moveTo>
                <a:lnTo>
                  <a:pt x="5604670" y="0"/>
                </a:lnTo>
                <a:lnTo>
                  <a:pt x="5604670" y="2501837"/>
                </a:lnTo>
                <a:lnTo>
                  <a:pt x="0" y="250183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http://www.stxavier.org/uploaded/photos/About_St_X/campus_ministry/air_cropped0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24" r="-2" b="29082"/>
          <a:stretch/>
        </p:blipFill>
        <p:spPr bwMode="auto">
          <a:xfrm>
            <a:off x="4791075" y="4357117"/>
            <a:ext cx="7400925" cy="2500884"/>
          </a:xfrm>
          <a:custGeom>
            <a:avLst/>
            <a:gdLst>
              <a:gd name="connsiteX0" fmla="*/ 1717230 w 7400925"/>
              <a:gd name="connsiteY0" fmla="*/ 0 h 2500884"/>
              <a:gd name="connsiteX1" fmla="*/ 7400925 w 7400925"/>
              <a:gd name="connsiteY1" fmla="*/ 0 h 2500884"/>
              <a:gd name="connsiteX2" fmla="*/ 7400925 w 7400925"/>
              <a:gd name="connsiteY2" fmla="*/ 2500884 h 2500884"/>
              <a:gd name="connsiteX3" fmla="*/ 0 w 7400925"/>
              <a:gd name="connsiteY3" fmla="*/ 2500884 h 2500884"/>
              <a:gd name="connsiteX4" fmla="*/ 0 w 7400925"/>
              <a:gd name="connsiteY4" fmla="*/ 2500883 h 2500884"/>
              <a:gd name="connsiteX5" fmla="*/ 552186 w 7400925"/>
              <a:gd name="connsiteY5" fmla="*/ 2500883 h 2500884"/>
              <a:gd name="connsiteX6" fmla="*/ 558423 w 7400925"/>
              <a:gd name="connsiteY6" fmla="*/ 2500883 h 2500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00925" h="2500884">
                <a:moveTo>
                  <a:pt x="1717230" y="0"/>
                </a:moveTo>
                <a:lnTo>
                  <a:pt x="7400925" y="0"/>
                </a:lnTo>
                <a:lnTo>
                  <a:pt x="7400925" y="2500884"/>
                </a:lnTo>
                <a:lnTo>
                  <a:pt x="0" y="2500884"/>
                </a:lnTo>
                <a:lnTo>
                  <a:pt x="0" y="2500883"/>
                </a:lnTo>
                <a:lnTo>
                  <a:pt x="552186" y="2500883"/>
                </a:lnTo>
                <a:lnTo>
                  <a:pt x="558423" y="250088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15406"/>
            <a:ext cx="5097779" cy="4065986"/>
          </a:xfrm>
        </p:spPr>
        <p:txBody>
          <a:bodyPr anchor="t"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Mechanical Engineering Major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Minor in German</a:t>
            </a:r>
          </a:p>
          <a:p>
            <a:r>
              <a:rPr lang="en-US" sz="2000" dirty="0">
                <a:solidFill>
                  <a:schemeClr val="bg1"/>
                </a:solidFill>
              </a:rPr>
              <a:t>Offered COFSP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Interested in the leadership aspect</a:t>
            </a:r>
          </a:p>
          <a:p>
            <a:r>
              <a:rPr lang="en-US" sz="2000" dirty="0">
                <a:solidFill>
                  <a:schemeClr val="bg1"/>
                </a:solidFill>
              </a:rPr>
              <a:t>St. Xavier High School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Jesuit Private School in Finneytown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Range of kids from different areas</a:t>
            </a:r>
          </a:p>
          <a:p>
            <a:r>
              <a:rPr lang="en-US" sz="2000" dirty="0">
                <a:solidFill>
                  <a:schemeClr val="bg1"/>
                </a:solidFill>
              </a:rPr>
              <a:t>I worked with the Senior Physics Classes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Three classes total, from 24-27 students each</a:t>
            </a:r>
          </a:p>
          <a:p>
            <a:pPr lvl="1"/>
            <a:endParaRPr lang="en-US" sz="2000" dirty="0">
              <a:solidFill>
                <a:schemeClr val="bg1"/>
              </a:solidFill>
            </a:endParaRPr>
          </a:p>
          <a:p>
            <a:pPr lvl="1"/>
            <a:endParaRPr lang="en-US" sz="2000" dirty="0">
              <a:solidFill>
                <a:schemeClr val="bg1"/>
              </a:solidFill>
            </a:endParaRPr>
          </a:p>
          <a:p>
            <a:pPr lvl="1"/>
            <a:endParaRPr lang="en-US" sz="2000" dirty="0">
              <a:solidFill>
                <a:schemeClr val="bg1"/>
              </a:solidFill>
            </a:endParaRPr>
          </a:p>
          <a:p>
            <a:endParaRPr lang="en-US" sz="2000" dirty="0">
              <a:solidFill>
                <a:schemeClr val="bg1"/>
              </a:solidFill>
            </a:endParaRPr>
          </a:p>
          <a:p>
            <a:pPr lvl="1"/>
            <a:endParaRPr lang="en-US" sz="2000" dirty="0">
              <a:solidFill>
                <a:schemeClr val="bg1"/>
              </a:solidFill>
            </a:endParaRPr>
          </a:p>
          <a:p>
            <a:pPr lvl="1"/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1" name="Rectangle 13"/>
          <p:cNvSpPr txBox="1">
            <a:spLocks noChangeArrowheads="1"/>
          </p:cNvSpPr>
          <p:nvPr/>
        </p:nvSpPr>
        <p:spPr>
          <a:xfrm>
            <a:off x="1779832" y="310696"/>
            <a:ext cx="8621468" cy="106843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60325" cap="flat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>
                <a:solidFill>
                  <a:schemeClr val="bg1"/>
                </a:solidFill>
                <a:latin typeface="Lucida Bright" pitchFamily="18" charset="0"/>
              </a:rPr>
              <a:t>Toy Cars and Collisions</a:t>
            </a:r>
            <a:r>
              <a:rPr lang="en-US" sz="3000" dirty="0">
                <a:latin typeface="Lucida Bright" pitchFamily="18" charset="0"/>
              </a:rPr>
              <a:t/>
            </a:r>
            <a:br>
              <a:rPr lang="en-US" sz="3000" dirty="0">
                <a:latin typeface="Lucida Bright" pitchFamily="18" charset="0"/>
              </a:rPr>
            </a:br>
            <a:r>
              <a:rPr lang="en-US" sz="2000" dirty="0">
                <a:solidFill>
                  <a:schemeClr val="bg1"/>
                </a:solidFill>
                <a:latin typeface="Lucida Bright" pitchFamily="18" charset="0"/>
              </a:rPr>
              <a:t>James Fiorini, Mechanical Engineering</a:t>
            </a:r>
            <a:r>
              <a:rPr lang="en-US" sz="2000" i="1" dirty="0">
                <a:solidFill>
                  <a:schemeClr val="bg1"/>
                </a:solidFill>
                <a:latin typeface="Lucida Bright" pitchFamily="18" charset="0"/>
              </a:rPr>
              <a:t/>
            </a:r>
            <a:br>
              <a:rPr lang="en-US" sz="2000" i="1" dirty="0">
                <a:solidFill>
                  <a:schemeClr val="bg1"/>
                </a:solidFill>
                <a:latin typeface="Lucida Bright" pitchFamily="18" charset="0"/>
              </a:rPr>
            </a:br>
            <a:r>
              <a:rPr lang="en-US" sz="2000" dirty="0">
                <a:solidFill>
                  <a:schemeClr val="bg1"/>
                </a:solidFill>
                <a:latin typeface="Lucida Bright" pitchFamily="18" charset="0"/>
              </a:rPr>
              <a:t>St. Xavier High School, Senior Physics</a:t>
            </a:r>
          </a:p>
        </p:txBody>
      </p:sp>
      <p:pic>
        <p:nvPicPr>
          <p:cNvPr id="14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68" y="502497"/>
            <a:ext cx="1211263" cy="684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10398270" y="114386"/>
            <a:ext cx="1779833" cy="1426883"/>
            <a:chOff x="10398270" y="114386"/>
            <a:chExt cx="1779833" cy="1426883"/>
          </a:xfrm>
        </p:grpSpPr>
        <p:pic>
          <p:nvPicPr>
            <p:cNvPr id="16" name="Picture 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9842" y="114386"/>
              <a:ext cx="796690" cy="703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Box 4"/>
            <p:cNvSpPr txBox="1">
              <a:spLocks noChangeArrowheads="1"/>
            </p:cNvSpPr>
            <p:nvPr/>
          </p:nvSpPr>
          <p:spPr bwMode="auto">
            <a:xfrm>
              <a:off x="10398270" y="833383"/>
              <a:ext cx="1779833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1000" dirty="0">
                  <a:solidFill>
                    <a:schemeClr val="bg1"/>
                  </a:solidFill>
                </a:rPr>
                <a:t>R</a:t>
              </a:r>
              <a:r>
                <a:rPr lang="en-US" altLang="en-US" sz="1000" dirty="0">
                  <a:solidFill>
                    <a:schemeClr val="bg1"/>
                  </a:solidFill>
                </a:rPr>
                <a:t>ET is funded by the National Science Foundation, grant # EEC-1404766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1476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00000"/>
            </a:gs>
            <a:gs pos="49000">
              <a:srgbClr val="500000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2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48518" y="1690688"/>
            <a:ext cx="7243482" cy="5167312"/>
          </a:xfrm>
          <a:custGeom>
            <a:avLst/>
            <a:gdLst>
              <a:gd name="connsiteX0" fmla="*/ 0 w 7243482"/>
              <a:gd name="connsiteY0" fmla="*/ 0 h 5167312"/>
              <a:gd name="connsiteX1" fmla="*/ 7243482 w 7243482"/>
              <a:gd name="connsiteY1" fmla="*/ 0 h 5167312"/>
              <a:gd name="connsiteX2" fmla="*/ 7243482 w 7243482"/>
              <a:gd name="connsiteY2" fmla="*/ 5167312 h 5167312"/>
              <a:gd name="connsiteX3" fmla="*/ 221324 w 7243482"/>
              <a:gd name="connsiteY3" fmla="*/ 5167312 h 5167312"/>
              <a:gd name="connsiteX4" fmla="*/ 2615203 w 7243482"/>
              <a:gd name="connsiteY4" fmla="*/ 952 h 5167312"/>
              <a:gd name="connsiteX5" fmla="*/ 0 w 7243482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43482" h="5167312">
                <a:moveTo>
                  <a:pt x="0" y="0"/>
                </a:moveTo>
                <a:lnTo>
                  <a:pt x="7243482" y="0"/>
                </a:lnTo>
                <a:lnTo>
                  <a:pt x="7243482" y="5167312"/>
                </a:lnTo>
                <a:lnTo>
                  <a:pt x="221324" y="5167312"/>
                </a:lnTo>
                <a:lnTo>
                  <a:pt x="2615203" y="952"/>
                </a:lnTo>
                <a:lnTo>
                  <a:pt x="0" y="95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691640"/>
            <a:ext cx="7399176" cy="5166360"/>
          </a:xfrm>
          <a:custGeom>
            <a:avLst/>
            <a:gdLst>
              <a:gd name="connsiteX0" fmla="*/ 0 w 7399176"/>
              <a:gd name="connsiteY0" fmla="*/ 0 h 5166360"/>
              <a:gd name="connsiteX1" fmla="*/ 7399176 w 7399176"/>
              <a:gd name="connsiteY1" fmla="*/ 0 h 5166360"/>
              <a:gd name="connsiteX2" fmla="*/ 5005297 w 7399176"/>
              <a:gd name="connsiteY2" fmla="*/ 5166360 h 5166360"/>
              <a:gd name="connsiteX3" fmla="*/ 0 w 7399176"/>
              <a:gd name="connsiteY3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99176" h="5166360">
                <a:moveTo>
                  <a:pt x="0" y="0"/>
                </a:moveTo>
                <a:lnTo>
                  <a:pt x="7399176" y="0"/>
                </a:lnTo>
                <a:lnTo>
                  <a:pt x="5005297" y="5166360"/>
                </a:lnTo>
                <a:lnTo>
                  <a:pt x="0" y="5166360"/>
                </a:lnTo>
                <a:close/>
              </a:path>
            </a:pathLst>
          </a:custGeom>
          <a:solidFill>
            <a:schemeClr val="tx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3721" y="2798138"/>
            <a:ext cx="4296585" cy="2593551"/>
          </a:xfrm>
          <a:custGeom>
            <a:avLst/>
            <a:gdLst>
              <a:gd name="connsiteX0" fmla="*/ 0 w 4636009"/>
              <a:gd name="connsiteY0" fmla="*/ 0 h 5032375"/>
              <a:gd name="connsiteX1" fmla="*/ 4636009 w 4636009"/>
              <a:gd name="connsiteY1" fmla="*/ 0 h 5032375"/>
              <a:gd name="connsiteX2" fmla="*/ 4636009 w 4636009"/>
              <a:gd name="connsiteY2" fmla="*/ 5032375 h 5032375"/>
              <a:gd name="connsiteX3" fmla="*/ 0 w 4636009"/>
              <a:gd name="connsiteY3" fmla="*/ 5032375 h 503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Conservation of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12865"/>
            <a:ext cx="4317322" cy="4164098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1900" dirty="0">
                <a:solidFill>
                  <a:schemeClr val="bg1"/>
                </a:solidFill>
              </a:rPr>
              <a:t>Personal Capstone:</a:t>
            </a:r>
          </a:p>
          <a:p>
            <a:pPr lvl="1">
              <a:lnSpc>
                <a:spcPct val="80000"/>
              </a:lnSpc>
            </a:pPr>
            <a:r>
              <a:rPr lang="en-US" sz="1900" dirty="0">
                <a:solidFill>
                  <a:schemeClr val="bg1"/>
                </a:solidFill>
              </a:rPr>
              <a:t>Involvement with airdrop system</a:t>
            </a:r>
          </a:p>
          <a:p>
            <a:pPr lvl="1">
              <a:lnSpc>
                <a:spcPct val="80000"/>
              </a:lnSpc>
            </a:pPr>
            <a:r>
              <a:rPr lang="en-US" sz="1900" dirty="0">
                <a:solidFill>
                  <a:schemeClr val="bg1"/>
                </a:solidFill>
              </a:rPr>
              <a:t>Energy across systems</a:t>
            </a:r>
          </a:p>
          <a:p>
            <a:pPr>
              <a:lnSpc>
                <a:spcPct val="80000"/>
              </a:lnSpc>
            </a:pPr>
            <a:r>
              <a:rPr lang="en-US" sz="1900" dirty="0">
                <a:solidFill>
                  <a:schemeClr val="bg1"/>
                </a:solidFill>
              </a:rPr>
              <a:t>Topics in the Classroom:</a:t>
            </a:r>
          </a:p>
          <a:p>
            <a:pPr lvl="1">
              <a:lnSpc>
                <a:spcPct val="80000"/>
              </a:lnSpc>
            </a:pPr>
            <a:r>
              <a:rPr lang="en-US" sz="1900" dirty="0">
                <a:solidFill>
                  <a:schemeClr val="bg1"/>
                </a:solidFill>
              </a:rPr>
              <a:t>Energy Conservation</a:t>
            </a:r>
          </a:p>
          <a:p>
            <a:pPr lvl="1">
              <a:lnSpc>
                <a:spcPct val="80000"/>
              </a:lnSpc>
            </a:pPr>
            <a:r>
              <a:rPr lang="en-US" sz="1900" dirty="0">
                <a:solidFill>
                  <a:schemeClr val="bg1"/>
                </a:solidFill>
              </a:rPr>
              <a:t>Collisions</a:t>
            </a:r>
          </a:p>
          <a:p>
            <a:pPr>
              <a:lnSpc>
                <a:spcPct val="80000"/>
              </a:lnSpc>
            </a:pPr>
            <a:r>
              <a:rPr lang="en-US" sz="1900" dirty="0">
                <a:solidFill>
                  <a:schemeClr val="bg1"/>
                </a:solidFill>
              </a:rPr>
              <a:t>Both include:</a:t>
            </a:r>
          </a:p>
          <a:p>
            <a:pPr lvl="1">
              <a:lnSpc>
                <a:spcPct val="80000"/>
              </a:lnSpc>
            </a:pPr>
            <a:r>
              <a:rPr lang="en-US" sz="1900" dirty="0">
                <a:solidFill>
                  <a:schemeClr val="bg1"/>
                </a:solidFill>
              </a:rPr>
              <a:t>Connection and separation of bodies</a:t>
            </a:r>
          </a:p>
          <a:p>
            <a:pPr lvl="1">
              <a:lnSpc>
                <a:spcPct val="80000"/>
              </a:lnSpc>
            </a:pPr>
            <a:r>
              <a:rPr lang="en-US" sz="1900" dirty="0">
                <a:solidFill>
                  <a:schemeClr val="bg1"/>
                </a:solidFill>
              </a:rPr>
              <a:t>Energy conservation</a:t>
            </a:r>
          </a:p>
          <a:p>
            <a:pPr lvl="1">
              <a:lnSpc>
                <a:spcPct val="80000"/>
              </a:lnSpc>
            </a:pPr>
            <a:r>
              <a:rPr lang="en-US" sz="1900" dirty="0">
                <a:solidFill>
                  <a:schemeClr val="bg1"/>
                </a:solidFill>
              </a:rPr>
              <a:t>Speed</a:t>
            </a:r>
          </a:p>
          <a:p>
            <a:pPr>
              <a:lnSpc>
                <a:spcPct val="80000"/>
              </a:lnSpc>
            </a:pPr>
            <a:r>
              <a:rPr lang="en-US" sz="1900" dirty="0">
                <a:solidFill>
                  <a:schemeClr val="bg1"/>
                </a:solidFill>
              </a:rPr>
              <a:t>Standards to meet:</a:t>
            </a:r>
          </a:p>
          <a:p>
            <a:pPr lvl="1">
              <a:lnSpc>
                <a:spcPct val="80000"/>
              </a:lnSpc>
            </a:pPr>
            <a:r>
              <a:rPr lang="en-US" sz="1900" dirty="0">
                <a:solidFill>
                  <a:schemeClr val="bg1"/>
                </a:solidFill>
              </a:rPr>
              <a:t>St. Xavier Outcomes for Physics, similar to Ohio Department of Education New Learning Standards</a:t>
            </a:r>
          </a:p>
          <a:p>
            <a:pPr lvl="1">
              <a:lnSpc>
                <a:spcPct val="80000"/>
              </a:lnSpc>
            </a:pPr>
            <a:endParaRPr lang="en-US" sz="1900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en-US" sz="1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373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690688"/>
            <a:ext cx="12192000" cy="516636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Activity on Collisions - Objectives and Guiding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15406"/>
            <a:ext cx="10515600" cy="4065986"/>
          </a:xfrm>
        </p:spPr>
        <p:txBody>
          <a:bodyPr anchor="ctr">
            <a:normAutofit/>
          </a:bodyPr>
          <a:lstStyle/>
          <a:p>
            <a:pPr>
              <a:lnSpc>
                <a:spcPct val="70000"/>
              </a:lnSpc>
            </a:pPr>
            <a:r>
              <a:rPr lang="en-US" sz="1600" dirty="0">
                <a:solidFill>
                  <a:schemeClr val="bg1"/>
                </a:solidFill>
              </a:rPr>
              <a:t>Objectives:</a:t>
            </a:r>
          </a:p>
          <a:p>
            <a:pPr lvl="1">
              <a:lnSpc>
                <a:spcPct val="70000"/>
              </a:lnSpc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student will be able to:</a:t>
            </a:r>
          </a:p>
          <a:p>
            <a:pPr marL="914400" lvl="1" indent="-457200">
              <a:lnSpc>
                <a:spcPct val="70000"/>
              </a:lnSpc>
              <a:buFont typeface="+mj-lt"/>
              <a:buAutoNum type="alphaLcParenR"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Identify inelastic and elastic collisions</a:t>
            </a:r>
          </a:p>
          <a:p>
            <a:pPr marL="914400" lvl="1" indent="-457200">
              <a:lnSpc>
                <a:spcPct val="70000"/>
              </a:lnSpc>
              <a:buFont typeface="+mj-lt"/>
              <a:buAutoNum type="alphaLcParenR"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Recognize the difference between collision types</a:t>
            </a:r>
          </a:p>
          <a:p>
            <a:pPr marL="914400" lvl="1" indent="-457200">
              <a:lnSpc>
                <a:spcPct val="70000"/>
              </a:lnSpc>
              <a:buFont typeface="+mj-lt"/>
              <a:buAutoNum type="alphaLcParenR"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Solve practical problems using:</a:t>
            </a:r>
          </a:p>
          <a:p>
            <a:pPr marL="1314450" lvl="1" indent="-571500">
              <a:lnSpc>
                <a:spcPct val="70000"/>
              </a:lnSpc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 = mv</a:t>
            </a:r>
          </a:p>
          <a:p>
            <a:pPr marL="1314450" lvl="1" indent="-571500">
              <a:lnSpc>
                <a:spcPct val="70000"/>
              </a:lnSpc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Law of conservation of momentum</a:t>
            </a:r>
          </a:p>
          <a:p>
            <a:pPr marL="1314450" lvl="1" indent="-571500">
              <a:lnSpc>
                <a:spcPct val="70000"/>
              </a:lnSpc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1- and 2-dimensional particles</a:t>
            </a:r>
          </a:p>
          <a:p>
            <a:pPr>
              <a:lnSpc>
                <a:spcPct val="70000"/>
              </a:lnSpc>
            </a:pPr>
            <a:endParaRPr lang="en-US" sz="1600" dirty="0">
              <a:solidFill>
                <a:schemeClr val="bg1"/>
              </a:solidFill>
            </a:endParaRPr>
          </a:p>
          <a:p>
            <a:pPr lvl="1">
              <a:lnSpc>
                <a:spcPct val="70000"/>
              </a:lnSpc>
            </a:pPr>
            <a:endParaRPr lang="en-US" sz="1600" dirty="0">
              <a:solidFill>
                <a:schemeClr val="bg1"/>
              </a:solidFill>
            </a:endParaRPr>
          </a:p>
          <a:p>
            <a:pPr>
              <a:lnSpc>
                <a:spcPct val="70000"/>
              </a:lnSpc>
            </a:pPr>
            <a:r>
              <a:rPr lang="en-US" sz="1600" dirty="0">
                <a:solidFill>
                  <a:schemeClr val="bg1"/>
                </a:solidFill>
              </a:rPr>
              <a:t>Guiding Questions</a:t>
            </a:r>
          </a:p>
          <a:p>
            <a:pPr marL="914400" lvl="1" indent="-457200">
              <a:lnSpc>
                <a:spcPct val="70000"/>
              </a:lnSpc>
              <a:buFont typeface="+mj-lt"/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What is a collision? What are the characteristics of a collision?</a:t>
            </a:r>
          </a:p>
          <a:p>
            <a:pPr marL="914400" lvl="1" indent="-457200">
              <a:lnSpc>
                <a:spcPct val="70000"/>
              </a:lnSpc>
              <a:buFont typeface="+mj-lt"/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What real-world purpose does this serve?</a:t>
            </a:r>
          </a:p>
          <a:p>
            <a:pPr marL="914400" lvl="1" indent="-457200">
              <a:lnSpc>
                <a:spcPct val="70000"/>
              </a:lnSpc>
              <a:buFont typeface="+mj-lt"/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How can I identify different types of collisions?</a:t>
            </a:r>
          </a:p>
          <a:p>
            <a:pPr marL="914400" lvl="1" indent="-457200">
              <a:lnSpc>
                <a:spcPct val="70000"/>
              </a:lnSpc>
              <a:buFont typeface="+mj-lt"/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How can I change one collision to another?</a:t>
            </a:r>
          </a:p>
          <a:p>
            <a:pPr marL="914400" lvl="1" indent="-457200">
              <a:lnSpc>
                <a:spcPct val="70000"/>
              </a:lnSpc>
              <a:buFont typeface="+mj-lt"/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What are the pros and cons to different collisions?</a:t>
            </a:r>
          </a:p>
          <a:p>
            <a:pPr lvl="1">
              <a:lnSpc>
                <a:spcPct val="70000"/>
              </a:lnSpc>
            </a:pP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771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742603" cy="6858000"/>
          </a:xfrm>
          <a:custGeom>
            <a:avLst/>
            <a:gdLst>
              <a:gd name="connsiteX0" fmla="*/ 0 w 9742603"/>
              <a:gd name="connsiteY0" fmla="*/ 0 h 6858000"/>
              <a:gd name="connsiteX1" fmla="*/ 152400 w 9742603"/>
              <a:gd name="connsiteY1" fmla="*/ 0 h 6858000"/>
              <a:gd name="connsiteX2" fmla="*/ 6566449 w 9742603"/>
              <a:gd name="connsiteY2" fmla="*/ 0 h 6858000"/>
              <a:gd name="connsiteX3" fmla="*/ 9742603 w 9742603"/>
              <a:gd name="connsiteY3" fmla="*/ 6858000 h 6858000"/>
              <a:gd name="connsiteX4" fmla="*/ 152400 w 9742603"/>
              <a:gd name="connsiteY4" fmla="*/ 6858000 h 6858000"/>
              <a:gd name="connsiteX5" fmla="*/ 0 w 9742603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42603" h="6858000">
                <a:moveTo>
                  <a:pt x="0" y="0"/>
                </a:moveTo>
                <a:lnTo>
                  <a:pt x="152400" y="0"/>
                </a:lnTo>
                <a:lnTo>
                  <a:pt x="6566449" y="0"/>
                </a:lnTo>
                <a:lnTo>
                  <a:pt x="9742603" y="6858000"/>
                </a:lnTo>
                <a:lnTo>
                  <a:pt x="152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380336" cy="6858000"/>
          </a:xfrm>
          <a:custGeom>
            <a:avLst/>
            <a:gdLst>
              <a:gd name="connsiteX0" fmla="*/ 0 w 9380336"/>
              <a:gd name="connsiteY0" fmla="*/ 0 h 6858000"/>
              <a:gd name="connsiteX1" fmla="*/ 6204182 w 9380336"/>
              <a:gd name="connsiteY1" fmla="*/ 0 h 6858000"/>
              <a:gd name="connsiteX2" fmla="*/ 9380336 w 9380336"/>
              <a:gd name="connsiteY2" fmla="*/ 6858000 h 6858000"/>
              <a:gd name="connsiteX3" fmla="*/ 0 w 938033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0336" h="6858000">
                <a:moveTo>
                  <a:pt x="0" y="0"/>
                </a:moveTo>
                <a:lnTo>
                  <a:pt x="6204182" y="0"/>
                </a:lnTo>
                <a:lnTo>
                  <a:pt x="938033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72525" y="2460604"/>
            <a:ext cx="3097743" cy="1742481"/>
          </a:xfrm>
          <a:prstGeom prst="rect">
            <a:avLst/>
          </a:prstGeom>
        </p:spPr>
      </p:pic>
      <p:pic>
        <p:nvPicPr>
          <p:cNvPr id="11" name="Content Placeholder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9813394" y="4952403"/>
            <a:ext cx="1797050" cy="10108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96911" y="321732"/>
            <a:ext cx="3220341" cy="18114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191125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Activities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838200" y="1690689"/>
            <a:ext cx="5707565" cy="4486274"/>
          </a:xfrm>
        </p:spPr>
        <p:txBody>
          <a:bodyPr>
            <a:normAutofit/>
          </a:bodyPr>
          <a:lstStyle/>
          <a:p>
            <a:pPr marL="571500" indent="-571500">
              <a:lnSpc>
                <a:spcPct val="70000"/>
              </a:lnSpc>
            </a:pPr>
            <a:r>
              <a:rPr lang="en-US" sz="1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Four test tracks, four groups</a:t>
            </a:r>
          </a:p>
          <a:p>
            <a:pPr marL="1028700" lvl="1" indent="-571500">
              <a:lnSpc>
                <a:spcPct val="70000"/>
              </a:lnSpc>
            </a:pPr>
            <a:r>
              <a:rPr lang="en-US" sz="1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Two cars, two photogate series, two strong magnets, many weaker ones for weights, tape, and project worksheet</a:t>
            </a:r>
          </a:p>
          <a:p>
            <a:pPr marL="571500" indent="-571500">
              <a:lnSpc>
                <a:spcPct val="70000"/>
              </a:lnSpc>
            </a:pPr>
            <a:r>
              <a:rPr lang="en-US" sz="1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Weights of cars taken</a:t>
            </a:r>
          </a:p>
          <a:p>
            <a:pPr marL="571500" indent="-571500">
              <a:lnSpc>
                <a:spcPct val="70000"/>
              </a:lnSpc>
            </a:pPr>
            <a:r>
              <a:rPr lang="en-US" sz="1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Four tests executed:</a:t>
            </a:r>
          </a:p>
          <a:p>
            <a:pPr marL="571500" indent="-571500">
              <a:lnSpc>
                <a:spcPct val="70000"/>
              </a:lnSpc>
            </a:pPr>
            <a:endParaRPr lang="en-US" sz="1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lnSpc>
                <a:spcPct val="70000"/>
              </a:lnSpc>
            </a:pPr>
            <a:endParaRPr lang="en-US" sz="1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1" indent="-571500">
              <a:lnSpc>
                <a:spcPct val="70000"/>
              </a:lnSpc>
            </a:pPr>
            <a:endParaRPr lang="en-US" sz="1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28700" lvl="1" indent="-571500">
              <a:lnSpc>
                <a:spcPct val="70000"/>
              </a:lnSpc>
            </a:pPr>
            <a:endParaRPr lang="en-US" sz="1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lnSpc>
                <a:spcPct val="70000"/>
              </a:lnSpc>
            </a:pPr>
            <a:r>
              <a:rPr lang="en-US" sz="1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 is launched, initial speed measured through first photogate</a:t>
            </a:r>
          </a:p>
          <a:p>
            <a:pPr marL="1028700" lvl="1" indent="-571500">
              <a:lnSpc>
                <a:spcPct val="70000"/>
              </a:lnSpc>
            </a:pPr>
            <a:r>
              <a:rPr lang="en-US" sz="1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Second photogate measures speed of second car or both cars, depending on collision type</a:t>
            </a:r>
          </a:p>
          <a:p>
            <a:pPr marL="571500" indent="-571500">
              <a:lnSpc>
                <a:spcPct val="70000"/>
              </a:lnSpc>
            </a:pPr>
            <a:r>
              <a:rPr lang="en-US" sz="1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Worksheet reviews topics covered in lab</a:t>
            </a:r>
          </a:p>
          <a:p>
            <a:pPr>
              <a:lnSpc>
                <a:spcPct val="70000"/>
              </a:lnSpc>
              <a:buClr>
                <a:srgbClr val="354150"/>
              </a:buClr>
            </a:pPr>
            <a:endParaRPr lang="en-US" sz="1900" dirty="0">
              <a:solidFill>
                <a:schemeClr val="bg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76252" y="3303346"/>
            <a:ext cx="2718489" cy="1192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74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690688"/>
            <a:ext cx="12192000" cy="516636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ACS: Application, Career, and Societal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15406"/>
            <a:ext cx="10515600" cy="4065986"/>
          </a:xfrm>
        </p:spPr>
        <p:txBody>
          <a:bodyPr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>
                <a:solidFill>
                  <a:schemeClr val="bg1"/>
                </a:solidFill>
              </a:rPr>
              <a:t>Application:</a:t>
            </a:r>
          </a:p>
          <a:p>
            <a:pPr lvl="1">
              <a:lnSpc>
                <a:spcPct val="80000"/>
              </a:lnSpc>
            </a:pPr>
            <a:r>
              <a:rPr lang="en-US" sz="2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equations to model energy conservation</a:t>
            </a:r>
          </a:p>
          <a:p>
            <a:pPr lvl="1">
              <a:lnSpc>
                <a:spcPct val="80000"/>
              </a:lnSpc>
            </a:pPr>
            <a:r>
              <a:rPr lang="en-US" sz="2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Seeing the changes in velocity as they happen</a:t>
            </a:r>
          </a:p>
          <a:p>
            <a:pPr lvl="1">
              <a:lnSpc>
                <a:spcPct val="80000"/>
              </a:lnSpc>
            </a:pPr>
            <a:r>
              <a:rPr lang="en-US" sz="2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Effect of changes in mass and initial speed in the system</a:t>
            </a: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chemeClr val="bg1"/>
                </a:solidFill>
              </a:rPr>
              <a:t>Career:</a:t>
            </a:r>
          </a:p>
          <a:p>
            <a:pPr lvl="1">
              <a:lnSpc>
                <a:spcPct val="80000"/>
              </a:lnSpc>
            </a:pPr>
            <a:r>
              <a:rPr lang="en-US" sz="2000">
                <a:solidFill>
                  <a:schemeClr val="bg1"/>
                </a:solidFill>
              </a:rPr>
              <a:t>Understanding of energy and impacts</a:t>
            </a:r>
            <a:endParaRPr lang="en-US">
              <a:solidFill>
                <a:schemeClr val="bg1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activity taught valuable skills such as measuring and analysis used in careers such as engineering, research, and other problem-solving fields</a:t>
            </a:r>
            <a:endParaRPr lang="en-US" sz="20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chemeClr val="bg1"/>
                </a:solidFill>
              </a:rPr>
              <a:t>Society:</a:t>
            </a:r>
          </a:p>
          <a:p>
            <a:pPr lvl="1">
              <a:lnSpc>
                <a:spcPct val="80000"/>
              </a:lnSpc>
            </a:pPr>
            <a:r>
              <a:rPr lang="en-US" sz="2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Students developed problem-solving skills and scientific approaches to everyday problems through this lab, one example being trouble-shooting the photogates, and using phones and rulers to fulfill the same purpose</a:t>
            </a:r>
          </a:p>
          <a:p>
            <a:pPr lvl="1">
              <a:lnSpc>
                <a:spcPct val="80000"/>
              </a:lnSpc>
            </a:pPr>
            <a:endParaRPr lang="en-US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511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Results of assessment</a:t>
            </a:r>
          </a:p>
        </p:txBody>
      </p:sp>
      <p:graphicFrame>
        <p:nvGraphicFramePr>
          <p:cNvPr id="4" name="Content Placeholder 3">
            <a:extLst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3078324"/>
              </p:ext>
            </p:extLst>
          </p:nvPr>
        </p:nvGraphicFramePr>
        <p:xfrm>
          <a:off x="5791200" y="627540"/>
          <a:ext cx="5693229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707571" y="1690688"/>
            <a:ext cx="5214257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>
                <a:solidFill>
                  <a:schemeClr val="bg1"/>
                </a:solidFill>
              </a:rPr>
              <a:t>Class 1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Least effective pre-lesson from me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Did not explain purpose of magnets well enough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Failure of photogates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Highest initial average, lowest total improvement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Class 2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Most eager class (also most energetic, but had no issues)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Effectiveness of magnets still not effectively communicated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Most improvement, but lower initial average than class 1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Class 3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My lesson was most improved, yet magnets still a problem area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Initial average lower than both classes, as well as final average, but greater improvement than Class 1</a:t>
            </a:r>
          </a:p>
          <a:p>
            <a:pPr lvl="2"/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596885"/>
              </p:ext>
            </p:extLst>
          </p:nvPr>
        </p:nvGraphicFramePr>
        <p:xfrm>
          <a:off x="6578600" y="4983186"/>
          <a:ext cx="4775200" cy="1483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85370">
                  <a:extLst>
                    <a:ext uri="{9D8B030D-6E8A-4147-A177-3AD203B41FA5}">
                      <a16:colId xmlns:a16="http://schemas.microsoft.com/office/drawing/2014/main" xmlns="" val="3077809678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xmlns="" val="4187810152"/>
                    </a:ext>
                  </a:extLst>
                </a:gridCol>
                <a:gridCol w="2162630">
                  <a:extLst>
                    <a:ext uri="{9D8B030D-6E8A-4147-A177-3AD203B41FA5}">
                      <a16:colId xmlns:a16="http://schemas.microsoft.com/office/drawing/2014/main" xmlns="" val="1977688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Initial 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 Average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2019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Class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3528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Class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4671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Class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7262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9858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690688"/>
            <a:ext cx="12192000" cy="516636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Reflections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15406"/>
            <a:ext cx="10515600" cy="4065986"/>
          </a:xfrm>
        </p:spPr>
        <p:txBody>
          <a:bodyPr anchor="ctr">
            <a:norm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Even with pre-testing supplies, still prepare for equipment failures</a:t>
            </a:r>
          </a:p>
          <a:p>
            <a:pPr lvl="1"/>
            <a:r>
              <a:rPr lang="en-US" sz="2000">
                <a:solidFill>
                  <a:schemeClr val="bg1"/>
                </a:solidFill>
              </a:rPr>
              <a:t>Instead of photogates, phone video and stretch of track used</a:t>
            </a:r>
          </a:p>
          <a:p>
            <a:r>
              <a:rPr lang="en-US" sz="2000">
                <a:solidFill>
                  <a:schemeClr val="bg1"/>
                </a:solidFill>
              </a:rPr>
              <a:t>Greater focus on problem areas</a:t>
            </a:r>
          </a:p>
          <a:p>
            <a:pPr lvl="1"/>
            <a:r>
              <a:rPr lang="en-US" sz="2000">
                <a:solidFill>
                  <a:schemeClr val="bg1"/>
                </a:solidFill>
              </a:rPr>
              <a:t>Magnets: better understanding of student misunderstandings needed</a:t>
            </a:r>
          </a:p>
          <a:p>
            <a:r>
              <a:rPr lang="en-US" sz="2000">
                <a:solidFill>
                  <a:schemeClr val="bg1"/>
                </a:solidFill>
              </a:rPr>
              <a:t>Consistent Engagement</a:t>
            </a:r>
          </a:p>
          <a:p>
            <a:pPr lvl="1"/>
            <a:r>
              <a:rPr lang="en-US" sz="2000">
                <a:solidFill>
                  <a:schemeClr val="bg1"/>
                </a:solidFill>
              </a:rPr>
              <a:t>When students CAN work, they WILL work, and happily/productively</a:t>
            </a:r>
          </a:p>
          <a:p>
            <a:pPr lvl="1"/>
            <a:r>
              <a:rPr lang="en-US" sz="2000">
                <a:solidFill>
                  <a:schemeClr val="bg1"/>
                </a:solidFill>
              </a:rPr>
              <a:t>Students were engaged entire lab</a:t>
            </a:r>
          </a:p>
          <a:p>
            <a:r>
              <a:rPr lang="en-US" sz="2000">
                <a:solidFill>
                  <a:schemeClr val="bg1"/>
                </a:solidFill>
              </a:rPr>
              <a:t>Simple but flexible equipment	</a:t>
            </a:r>
          </a:p>
          <a:p>
            <a:pPr lvl="1"/>
            <a:r>
              <a:rPr lang="en-US" sz="2000">
                <a:solidFill>
                  <a:schemeClr val="bg1"/>
                </a:solidFill>
              </a:rPr>
              <a:t> Outside of Photogates, the equipment for the project was simple</a:t>
            </a:r>
          </a:p>
          <a:p>
            <a:pPr lvl="1"/>
            <a:r>
              <a:rPr lang="en-US" sz="2000">
                <a:solidFill>
                  <a:schemeClr val="bg1"/>
                </a:solidFill>
              </a:rPr>
              <a:t>Students could choose cars, troubleshoot ideas, and vary strength of car launch</a:t>
            </a:r>
          </a:p>
          <a:p>
            <a:pPr lvl="1"/>
            <a:r>
              <a:rPr lang="en-US" sz="2000">
                <a:solidFill>
                  <a:schemeClr val="bg1"/>
                </a:solidFill>
              </a:rPr>
              <a:t>Enough constraints to keep students on path, enough freedom to allow creativity</a:t>
            </a:r>
          </a:p>
        </p:txBody>
      </p:sp>
    </p:spTree>
    <p:extLst>
      <p:ext uri="{BB962C8B-B14F-4D97-AF65-F5344CB8AC3E}">
        <p14:creationId xmlns:p14="http://schemas.microsoft.com/office/powerpoint/2010/main" val="2721361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555</Words>
  <Application>Microsoft Office PowerPoint</Application>
  <PresentationFormat>Custom</PresentationFormat>
  <Paragraphs>107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Conservation of Energy</vt:lpstr>
      <vt:lpstr>Activity on Collisions - Objectives and Guiding Questions</vt:lpstr>
      <vt:lpstr>Activities</vt:lpstr>
      <vt:lpstr>ACS: Application, Career, and Societal Impact</vt:lpstr>
      <vt:lpstr>Results of assessment</vt:lpstr>
      <vt:lpstr>Reflections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Fiorini</dc:creator>
  <cp:lastModifiedBy>Debora A Liberi</cp:lastModifiedBy>
  <cp:revision>41</cp:revision>
  <dcterms:created xsi:type="dcterms:W3CDTF">2017-03-08T18:13:37Z</dcterms:created>
  <dcterms:modified xsi:type="dcterms:W3CDTF">2017-03-21T13:29:45Z</dcterms:modified>
</cp:coreProperties>
</file>